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67" r:id="rId3"/>
    <p:sldId id="260" r:id="rId4"/>
    <p:sldId id="261" r:id="rId5"/>
    <p:sldId id="262" r:id="rId6"/>
    <p:sldId id="257" r:id="rId7"/>
    <p:sldId id="256" r:id="rId8"/>
    <p:sldId id="258" r:id="rId9"/>
    <p:sldId id="263" r:id="rId10"/>
    <p:sldId id="264" r:id="rId11"/>
    <p:sldId id="265" r:id="rId12"/>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fld id="{EAEFEEBC-EE66-42B1-846A-B86F45572044}" type="datetimeFigureOut">
              <a:rPr lang="es-MX" smtClean="0"/>
              <a:pPr>
                <a:defRPr/>
              </a:pPr>
              <a:t>07/04/2013</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96F5AE26-67D6-4D21-8D1E-F2FF4E414512}" type="slidenum">
              <a:rPr lang="es-MX" smtClean="0"/>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51A6981A-E26E-4AFF-8980-3A3DEBEBEB8E}" type="datetimeFigureOut">
              <a:rPr lang="es-MX" smtClean="0"/>
              <a:pPr>
                <a:defRPr/>
              </a:pPr>
              <a:t>07/04/2013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D2FAA122-AD09-4830-815B-E6DADAA5A0FD}"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930DC9B9-E85E-4745-9A18-5069430BE2E2}" type="datetimeFigureOut">
              <a:rPr lang="es-MX" smtClean="0"/>
              <a:pPr>
                <a:defRPr/>
              </a:pPr>
              <a:t>07/04/2013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868027B2-B60B-4FAA-ADAE-685DEB73E4FC}" type="slidenum">
              <a:rPr lang="es-MX" smtClean="0"/>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A664203A-C2B2-4489-A9C5-1BA1A516DE4E}" type="datetimeFigureOut">
              <a:rPr lang="es-MX" smtClean="0"/>
              <a:pPr>
                <a:defRPr/>
              </a:pPr>
              <a:t>07/04/2013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34A02772-CF53-46EE-B21D-88B648EE4E3B}" type="slidenum">
              <a:rPr lang="es-MX" smtClean="0"/>
              <a:pPr>
                <a:defRPr/>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19616460-AA47-4AE9-93BC-43D6AA144021}" type="datetimeFigureOut">
              <a:rPr lang="es-MX" smtClean="0"/>
              <a:pPr>
                <a:defRPr/>
              </a:pPr>
              <a:t>07/04/2013</a:t>
            </a:fld>
            <a:endParaRPr lang="es-MX"/>
          </a:p>
        </p:txBody>
      </p:sp>
      <p:sp>
        <p:nvSpPr>
          <p:cNvPr id="5" name="4 Marcador de pie de página"/>
          <p:cNvSpPr>
            <a:spLocks noGrp="1"/>
          </p:cNvSpPr>
          <p:nvPr>
            <p:ph type="ftr" sz="quarter" idx="11"/>
          </p:nvPr>
        </p:nvSpPr>
        <p:spPr/>
        <p:txBody>
          <a:bodyPr/>
          <a:lstStyle>
            <a:extLst/>
          </a:lstStyle>
          <a:p>
            <a:pPr>
              <a:defRPr/>
            </a:pPr>
            <a:endParaRPr lang="es-MX"/>
          </a:p>
        </p:txBody>
      </p:sp>
      <p:sp>
        <p:nvSpPr>
          <p:cNvPr id="6" name="5 Marcador de número de diapositiva"/>
          <p:cNvSpPr>
            <a:spLocks noGrp="1"/>
          </p:cNvSpPr>
          <p:nvPr>
            <p:ph type="sldNum" sz="quarter" idx="12"/>
          </p:nvPr>
        </p:nvSpPr>
        <p:spPr/>
        <p:txBody>
          <a:bodyPr/>
          <a:lstStyle>
            <a:extLst/>
          </a:lstStyle>
          <a:p>
            <a:pPr>
              <a:defRPr/>
            </a:pPr>
            <a:fld id="{6668CF1A-83CB-4878-B3C3-D15244AF09F5}" type="slidenum">
              <a:rPr lang="es-MX" smtClean="0"/>
              <a:pPr>
                <a:defRPr/>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D73D2DB4-1611-4F85-9B86-0E2336F815DE}" type="datetimeFigureOut">
              <a:rPr lang="es-MX" smtClean="0"/>
              <a:pPr>
                <a:defRPr/>
              </a:pPr>
              <a:t>07/04/2013</a:t>
            </a:fld>
            <a:endParaRPr lang="es-MX"/>
          </a:p>
        </p:txBody>
      </p:sp>
      <p:sp>
        <p:nvSpPr>
          <p:cNvPr id="6" name="5 Marcador de pie de página"/>
          <p:cNvSpPr>
            <a:spLocks noGrp="1"/>
          </p:cNvSpPr>
          <p:nvPr>
            <p:ph type="ftr" sz="quarter" idx="11"/>
          </p:nvPr>
        </p:nvSpPr>
        <p:spPr/>
        <p:txBody>
          <a:bodyPr/>
          <a:lstStyle>
            <a:extLst/>
          </a:lstStyle>
          <a:p>
            <a:pPr>
              <a:defRPr/>
            </a:pPr>
            <a:endParaRPr lang="es-MX"/>
          </a:p>
        </p:txBody>
      </p:sp>
      <p:sp>
        <p:nvSpPr>
          <p:cNvPr id="7" name="6 Marcador de número de diapositiva"/>
          <p:cNvSpPr>
            <a:spLocks noGrp="1"/>
          </p:cNvSpPr>
          <p:nvPr>
            <p:ph type="sldNum" sz="quarter" idx="12"/>
          </p:nvPr>
        </p:nvSpPr>
        <p:spPr/>
        <p:txBody>
          <a:bodyPr/>
          <a:lstStyle>
            <a:extLst/>
          </a:lstStyle>
          <a:p>
            <a:pPr>
              <a:defRPr/>
            </a:pPr>
            <a:fld id="{DCF739F2-ADDF-4079-A3DC-BD18850F20E3}" type="slidenum">
              <a:rPr lang="es-MX" smtClean="0"/>
              <a:pPr>
                <a:defRPr/>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C9CFE4BC-01B2-4951-8E0B-E39ADB103D79}" type="datetimeFigureOut">
              <a:rPr lang="es-MX" smtClean="0"/>
              <a:pPr>
                <a:defRPr/>
              </a:pPr>
              <a:t>07/04/2013</a:t>
            </a:fld>
            <a:endParaRPr lang="es-MX"/>
          </a:p>
        </p:txBody>
      </p:sp>
      <p:sp>
        <p:nvSpPr>
          <p:cNvPr id="8" name="7 Marcador de pie de página"/>
          <p:cNvSpPr>
            <a:spLocks noGrp="1"/>
          </p:cNvSpPr>
          <p:nvPr>
            <p:ph type="ftr" sz="quarter" idx="11"/>
          </p:nvPr>
        </p:nvSpPr>
        <p:spPr/>
        <p:txBody>
          <a:bodyPr/>
          <a:lstStyle>
            <a:extLst/>
          </a:lstStyle>
          <a:p>
            <a:pPr>
              <a:defRPr/>
            </a:pPr>
            <a:endParaRPr lang="es-MX"/>
          </a:p>
        </p:txBody>
      </p:sp>
      <p:sp>
        <p:nvSpPr>
          <p:cNvPr id="9" name="8 Marcador de número de diapositiva"/>
          <p:cNvSpPr>
            <a:spLocks noGrp="1"/>
          </p:cNvSpPr>
          <p:nvPr>
            <p:ph type="sldNum" sz="quarter" idx="12"/>
          </p:nvPr>
        </p:nvSpPr>
        <p:spPr/>
        <p:txBody>
          <a:bodyPr/>
          <a:lstStyle>
            <a:extLst/>
          </a:lstStyle>
          <a:p>
            <a:pPr>
              <a:defRPr/>
            </a:pPr>
            <a:fld id="{B1B554E2-CF81-4DE2-8277-20D685BBDA1F}"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fld id="{B8506A0A-509D-413B-A725-A86152616ECF}" type="datetimeFigureOut">
              <a:rPr lang="es-MX" smtClean="0"/>
              <a:pPr>
                <a:defRPr/>
              </a:pPr>
              <a:t>07/04/2013</a:t>
            </a:fld>
            <a:endParaRPr lang="es-MX"/>
          </a:p>
        </p:txBody>
      </p:sp>
      <p:sp>
        <p:nvSpPr>
          <p:cNvPr id="4" name="3 Marcador de pie de página"/>
          <p:cNvSpPr>
            <a:spLocks noGrp="1"/>
          </p:cNvSpPr>
          <p:nvPr>
            <p:ph type="ftr" sz="quarter" idx="11"/>
          </p:nvPr>
        </p:nvSpPr>
        <p:spPr/>
        <p:txBody>
          <a:bodyPr/>
          <a:lstStyle>
            <a:extLst/>
          </a:lstStyle>
          <a:p>
            <a:pPr>
              <a:defRPr/>
            </a:pPr>
            <a:endParaRPr lang="es-MX"/>
          </a:p>
        </p:txBody>
      </p:sp>
      <p:sp>
        <p:nvSpPr>
          <p:cNvPr id="5" name="4 Marcador de número de diapositiva"/>
          <p:cNvSpPr>
            <a:spLocks noGrp="1"/>
          </p:cNvSpPr>
          <p:nvPr>
            <p:ph type="sldNum" sz="quarter" idx="12"/>
          </p:nvPr>
        </p:nvSpPr>
        <p:spPr/>
        <p:txBody>
          <a:bodyPr/>
          <a:lstStyle>
            <a:extLst/>
          </a:lstStyle>
          <a:p>
            <a:pPr>
              <a:defRPr/>
            </a:pPr>
            <a:fld id="{48A9037F-56BF-4967-8F4A-9C0AF751ED01}" type="slidenum">
              <a:rPr lang="es-MX" smtClean="0"/>
              <a:pPr>
                <a:defRPr/>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349A6311-6A62-4A2B-8977-0BB89E954977}" type="datetimeFigureOut">
              <a:rPr lang="es-MX" smtClean="0"/>
              <a:pPr>
                <a:defRPr/>
              </a:pPr>
              <a:t>07/04/2013</a:t>
            </a:fld>
            <a:endParaRPr lang="es-MX"/>
          </a:p>
        </p:txBody>
      </p:sp>
      <p:sp>
        <p:nvSpPr>
          <p:cNvPr id="3" name="2 Marcador de pie de página"/>
          <p:cNvSpPr>
            <a:spLocks noGrp="1"/>
          </p:cNvSpPr>
          <p:nvPr>
            <p:ph type="ftr" sz="quarter" idx="11"/>
          </p:nvPr>
        </p:nvSpPr>
        <p:spPr/>
        <p:txBody>
          <a:bodyPr/>
          <a:lstStyle>
            <a:extLst/>
          </a:lstStyle>
          <a:p>
            <a:pPr>
              <a:defRPr/>
            </a:pPr>
            <a:endParaRPr lang="es-MX"/>
          </a:p>
        </p:txBody>
      </p:sp>
      <p:sp>
        <p:nvSpPr>
          <p:cNvPr id="4" name="3 Marcador de número de diapositiva"/>
          <p:cNvSpPr>
            <a:spLocks noGrp="1"/>
          </p:cNvSpPr>
          <p:nvPr>
            <p:ph type="sldNum" sz="quarter" idx="12"/>
          </p:nvPr>
        </p:nvSpPr>
        <p:spPr/>
        <p:txBody>
          <a:bodyPr/>
          <a:lstStyle>
            <a:extLst/>
          </a:lstStyle>
          <a:p>
            <a:pPr>
              <a:defRPr/>
            </a:pPr>
            <a:fld id="{948E08AF-DF19-4027-A249-8A5BE94BC685}"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fld id="{74498B1A-A63A-4149-9AC4-81E09732BF02}" type="datetimeFigureOut">
              <a:rPr lang="es-MX" smtClean="0"/>
              <a:pPr>
                <a:defRPr/>
              </a:pPr>
              <a:t>07/04/2013</a:t>
            </a:fld>
            <a:endParaRPr lang="es-MX"/>
          </a:p>
        </p:txBody>
      </p:sp>
      <p:sp>
        <p:nvSpPr>
          <p:cNvPr id="6" name="5 Marcador de pie de página"/>
          <p:cNvSpPr>
            <a:spLocks noGrp="1"/>
          </p:cNvSpPr>
          <p:nvPr>
            <p:ph type="ftr" sz="quarter" idx="11"/>
          </p:nvPr>
        </p:nvSpPr>
        <p:spPr/>
        <p:txBody>
          <a:bodyPr/>
          <a:lstStyle>
            <a:extLst/>
          </a:lstStyle>
          <a:p>
            <a:pPr>
              <a:defRPr/>
            </a:pPr>
            <a:endParaRPr lang="es-MX"/>
          </a:p>
        </p:txBody>
      </p:sp>
      <p:sp>
        <p:nvSpPr>
          <p:cNvPr id="7" name="6 Marcador de número de diapositiva"/>
          <p:cNvSpPr>
            <a:spLocks noGrp="1"/>
          </p:cNvSpPr>
          <p:nvPr>
            <p:ph type="sldNum" sz="quarter" idx="12"/>
          </p:nvPr>
        </p:nvSpPr>
        <p:spPr/>
        <p:txBody>
          <a:bodyPr/>
          <a:lstStyle>
            <a:extLst/>
          </a:lstStyle>
          <a:p>
            <a:pPr>
              <a:defRPr/>
            </a:pPr>
            <a:fld id="{473DDC9A-38A6-4CE3-98F7-9DF0A9C45FCE}" type="slidenum">
              <a:rPr lang="es-MX" smtClean="0"/>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fld id="{5B82536F-4630-4883-925B-D91750597D75}" type="datetimeFigureOut">
              <a:rPr lang="es-MX" smtClean="0"/>
              <a:pPr>
                <a:defRPr/>
              </a:pPr>
              <a:t>07/04/2013</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AB253FBB-B695-4243-9009-1EBD92CE9CF8}" type="slidenum">
              <a:rPr lang="es-MX" smtClean="0"/>
              <a:pPr>
                <a:defRPr/>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B767580D-45EF-42F3-9428-161FC8D97359}" type="datetimeFigureOut">
              <a:rPr lang="es-MX" smtClean="0"/>
              <a:pPr>
                <a:defRPr/>
              </a:pPr>
              <a:t>07/04/2013</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6ADBF5F-59D4-4188-B20D-9DB13A44E7D7}" type="slidenum">
              <a:rPr lang="es-MX" smtClean="0"/>
              <a:pPr>
                <a:defRPr/>
              </a:pPr>
              <a:t>‹Nº›</a:t>
            </a:fld>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6.xml"/><Relationship Id="rId1" Type="http://schemas.openxmlformats.org/officeDocument/2006/relationships/audio" Target="file:///C:\Users\Daniel\Music\De%20que%20me%20sirve%20la%20vida.mp3" TargetMode="Externa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140968"/>
            <a:ext cx="8229600" cy="3240360"/>
          </a:xfrm>
        </p:spPr>
        <p:txBody>
          <a:bodyPr>
            <a:normAutofit fontScale="70000" lnSpcReduction="20000"/>
          </a:bodyPr>
          <a:lstStyle/>
          <a:p>
            <a:pPr marL="109728" indent="0" algn="r">
              <a:buNone/>
            </a:pPr>
            <a:r>
              <a:rPr lang="es-MX" sz="2800" dirty="0"/>
              <a:t>GRUPO 681</a:t>
            </a:r>
          </a:p>
          <a:p>
            <a:r>
              <a:rPr lang="es-MX" sz="2800" dirty="0"/>
              <a:t>ARIAS RUIZ EILEEN ABIGAIL</a:t>
            </a:r>
          </a:p>
          <a:p>
            <a:r>
              <a:rPr lang="es-MX" sz="2800" dirty="0"/>
              <a:t>BARRERA PLANCARTE LUCERO</a:t>
            </a:r>
          </a:p>
          <a:p>
            <a:r>
              <a:rPr lang="es-MX" sz="2800" dirty="0"/>
              <a:t>LOZANO GARCIA JARED ABIGAIL</a:t>
            </a:r>
          </a:p>
          <a:p>
            <a:r>
              <a:rPr lang="es-MX" sz="2800" dirty="0"/>
              <a:t>CAMACHO RANGEL IGNACIO</a:t>
            </a:r>
          </a:p>
          <a:p>
            <a:r>
              <a:rPr lang="es-MX" sz="2800" dirty="0"/>
              <a:t>MIRANDA PIMENTEL ANGEL</a:t>
            </a:r>
          </a:p>
          <a:p>
            <a:r>
              <a:rPr lang="es-MX" sz="2800" dirty="0"/>
              <a:t>TORRES ALVAREZ JESSICA SHEILA</a:t>
            </a:r>
          </a:p>
          <a:p>
            <a:r>
              <a:rPr lang="es-MX" sz="2800" dirty="0"/>
              <a:t>MARTINEZ PALACIOS CLAUDIA </a:t>
            </a:r>
            <a:r>
              <a:rPr lang="es-MX" sz="2800" dirty="0" smtClean="0"/>
              <a:t>DANIELA</a:t>
            </a:r>
          </a:p>
          <a:p>
            <a:endParaRPr lang="es-MX" sz="2800" dirty="0"/>
          </a:p>
          <a:p>
            <a:pPr marL="109728" indent="0">
              <a:buNone/>
            </a:pPr>
            <a:r>
              <a:rPr lang="es-MX" sz="2000" dirty="0" smtClean="0"/>
              <a:t>Profesora Amalia Pichardo Hernández</a:t>
            </a:r>
            <a:endParaRPr lang="es-MX" sz="3200" dirty="0"/>
          </a:p>
          <a:p>
            <a:pPr marL="109728" indent="0">
              <a:buNone/>
            </a:pPr>
            <a:r>
              <a:rPr lang="es-MX" sz="2800" dirty="0"/>
              <a:t> </a:t>
            </a:r>
          </a:p>
          <a:p>
            <a:pPr marL="109728" indent="0" algn="r">
              <a:buNone/>
            </a:pPr>
            <a:endParaRPr lang="es-MX" sz="2800" dirty="0"/>
          </a:p>
          <a:p>
            <a:pPr algn="just"/>
            <a:endParaRPr lang="es-MX" sz="4000" dirty="0"/>
          </a:p>
        </p:txBody>
      </p:sp>
      <p:sp>
        <p:nvSpPr>
          <p:cNvPr id="3" name="2 Título"/>
          <p:cNvSpPr>
            <a:spLocks noGrp="1"/>
          </p:cNvSpPr>
          <p:nvPr>
            <p:ph type="title"/>
          </p:nvPr>
        </p:nvSpPr>
        <p:spPr>
          <a:xfrm>
            <a:off x="457200" y="274638"/>
            <a:ext cx="8229600" cy="4090466"/>
          </a:xfrm>
        </p:spPr>
        <p:txBody>
          <a:bodyPr>
            <a:normAutofit/>
          </a:bodyPr>
          <a:lstStyle/>
          <a:p>
            <a:pPr algn="ctr"/>
            <a:r>
              <a:rPr lang="es-MX" sz="4400" dirty="0" smtClean="0"/>
              <a:t> </a:t>
            </a:r>
            <a:r>
              <a:rPr lang="es-MX" sz="3200" dirty="0" smtClean="0"/>
              <a:t>COLEGIO DE CIENCIAS Y HUMANIDADES</a:t>
            </a:r>
            <a:br>
              <a:rPr lang="es-MX" sz="3200" dirty="0" smtClean="0"/>
            </a:br>
            <a:r>
              <a:rPr lang="es-MX" sz="3200" dirty="0" smtClean="0"/>
              <a:t>PLANTEL AZCAPOTZALCO </a:t>
            </a:r>
            <a:r>
              <a:rPr lang="es-MX" sz="6000" dirty="0" smtClean="0">
                <a:solidFill>
                  <a:srgbClr val="0070C0"/>
                </a:solidFill>
              </a:rPr>
              <a:t>PSICOLOGÍA II</a:t>
            </a:r>
            <a:r>
              <a:rPr lang="es-MX" sz="6000" dirty="0" smtClean="0"/>
              <a:t/>
            </a:r>
            <a:br>
              <a:rPr lang="es-MX" sz="6000" dirty="0" smtClean="0"/>
            </a:br>
            <a:endParaRPr lang="es-MX" sz="6000" dirty="0"/>
          </a:p>
        </p:txBody>
      </p:sp>
    </p:spTree>
    <p:extLst>
      <p:ext uri="{BB962C8B-B14F-4D97-AF65-F5344CB8AC3E}">
        <p14:creationId xmlns:p14="http://schemas.microsoft.com/office/powerpoint/2010/main" val="101543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0"/>
            <a:ext cx="8472518" cy="6858000"/>
          </a:xfrm>
        </p:spPr>
        <p:txBody>
          <a:bodyPr>
            <a:normAutofit/>
          </a:bodyPr>
          <a:lstStyle/>
          <a:p>
            <a:r>
              <a:rPr lang="es-MX" dirty="0" smtClean="0"/>
              <a:t>.</a:t>
            </a:r>
            <a:r>
              <a:rPr lang="es-MX" dirty="0" smtClean="0">
                <a:latin typeface="Century Gothic" pitchFamily="34" charset="0"/>
              </a:rPr>
              <a:t> </a:t>
            </a:r>
            <a:r>
              <a:rPr lang="es-MX" sz="2800" dirty="0" smtClean="0">
                <a:latin typeface="Century Gothic" pitchFamily="34" charset="0"/>
              </a:rPr>
              <a:t>El desamor nos es más difícil concentrarnos en tareas intelectuales o en otras gestiones que requieren un </a:t>
            </a:r>
            <a:r>
              <a:rPr lang="es-MX" sz="2800" b="1" dirty="0" smtClean="0">
                <a:latin typeface="Century Gothic" pitchFamily="34" charset="0"/>
              </a:rPr>
              <a:t>elevado grado de atención</a:t>
            </a:r>
            <a:r>
              <a:rPr lang="es-MX" sz="2800" dirty="0" smtClean="0">
                <a:latin typeface="Century Gothic" pitchFamily="34" charset="0"/>
              </a:rPr>
              <a:t>.</a:t>
            </a:r>
          </a:p>
          <a:p>
            <a:endParaRPr lang="es-MX" dirty="0" smtClean="0">
              <a:latin typeface="Century Gothic" pitchFamily="34" charset="0"/>
            </a:endParaRPr>
          </a:p>
          <a:p>
            <a:endParaRPr lang="es-MX" dirty="0" smtClean="0">
              <a:latin typeface="Century Gothic" pitchFamily="34" charset="0"/>
            </a:endParaRPr>
          </a:p>
          <a:p>
            <a:pPr>
              <a:buNone/>
            </a:pPr>
            <a:endParaRPr lang="es-MX" dirty="0" smtClean="0"/>
          </a:p>
          <a:p>
            <a:pPr>
              <a:buNone/>
            </a:pPr>
            <a:endParaRPr lang="es-MX" dirty="0"/>
          </a:p>
        </p:txBody>
      </p:sp>
      <p:pic>
        <p:nvPicPr>
          <p:cNvPr id="4" name="3 Imagen" descr="pnsoo.jpg"/>
          <p:cNvPicPr>
            <a:picLocks noChangeAspect="1"/>
          </p:cNvPicPr>
          <p:nvPr/>
        </p:nvPicPr>
        <p:blipFill>
          <a:blip r:embed="rId2" cstate="print"/>
          <a:stretch>
            <a:fillRect/>
          </a:stretch>
        </p:blipFill>
        <p:spPr>
          <a:xfrm rot="20651112">
            <a:off x="2131076" y="2067645"/>
            <a:ext cx="5213963" cy="37814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70000" lnSpcReduction="20000"/>
          </a:bodyPr>
          <a:lstStyle/>
          <a:p>
            <a:r>
              <a:rPr lang="es-MX" sz="2800" dirty="0" smtClean="0">
                <a:latin typeface="Century Gothic" pitchFamily="34" charset="0"/>
              </a:rPr>
              <a:t>La tristeza que surge de un </a:t>
            </a:r>
            <a:r>
              <a:rPr lang="es-MX" sz="2800" b="1" dirty="0" smtClean="0">
                <a:latin typeface="Century Gothic" pitchFamily="34" charset="0"/>
              </a:rPr>
              <a:t>fracaso amoroso</a:t>
            </a:r>
            <a:r>
              <a:rPr lang="es-MX" sz="2800" dirty="0" smtClean="0">
                <a:latin typeface="Century Gothic" pitchFamily="34" charset="0"/>
              </a:rPr>
              <a:t> también puede manifestarse a través de </a:t>
            </a:r>
            <a:r>
              <a:rPr lang="es-MX" sz="2800" b="1" dirty="0" smtClean="0">
                <a:latin typeface="Century Gothic" pitchFamily="34" charset="0"/>
              </a:rPr>
              <a:t>la alimentación</a:t>
            </a:r>
            <a:r>
              <a:rPr lang="es-MX" sz="2800" dirty="0" smtClean="0">
                <a:latin typeface="Century Gothic" pitchFamily="34" charset="0"/>
              </a:rPr>
              <a:t>. Algunas personas experimentan un vacío inmenso que pretenden llenar a través de la comida. Por el contrario, también puede suceder el efecto contrario, es decir, que el apetito disminuya.</a:t>
            </a:r>
          </a:p>
          <a:p>
            <a:endParaRPr lang="es-MX" sz="2800" dirty="0" smtClean="0">
              <a:latin typeface="Century Gothic" pitchFamily="34" charset="0"/>
            </a:endParaRPr>
          </a:p>
          <a:p>
            <a:endParaRPr lang="es-MX" sz="2800" dirty="0" smtClean="0">
              <a:latin typeface="Century Gothic" pitchFamily="34" charset="0"/>
            </a:endParaRPr>
          </a:p>
          <a:p>
            <a:endParaRPr lang="es-MX" sz="2800" dirty="0" smtClean="0">
              <a:latin typeface="Century Gothic" pitchFamily="34" charset="0"/>
            </a:endParaRPr>
          </a:p>
          <a:p>
            <a:endParaRPr lang="es-MX" sz="2800" dirty="0" smtClean="0">
              <a:latin typeface="Century Gothic" pitchFamily="34" charset="0"/>
            </a:endParaRPr>
          </a:p>
          <a:p>
            <a:endParaRPr lang="es-MX" sz="2800" dirty="0" smtClean="0">
              <a:latin typeface="Century Gothic" pitchFamily="34" charset="0"/>
            </a:endParaRPr>
          </a:p>
          <a:p>
            <a:endParaRPr lang="es-MX" sz="2800" dirty="0" smtClean="0">
              <a:latin typeface="Century Gothic" pitchFamily="34" charset="0"/>
            </a:endParaRPr>
          </a:p>
          <a:p>
            <a:pPr>
              <a:buNone/>
            </a:pPr>
            <a:endParaRPr lang="es-MX" sz="2800" dirty="0" smtClean="0">
              <a:latin typeface="Century Gothic" pitchFamily="34" charset="0"/>
            </a:endParaRPr>
          </a:p>
          <a:p>
            <a:pPr>
              <a:buNone/>
            </a:pPr>
            <a:endParaRPr lang="es-MX" sz="2800" dirty="0" smtClean="0">
              <a:latin typeface="Century Gothic" pitchFamily="34" charset="0"/>
            </a:endParaRPr>
          </a:p>
          <a:p>
            <a:pPr>
              <a:buNone/>
            </a:pPr>
            <a:endParaRPr lang="es-MX" sz="2800" dirty="0" smtClean="0">
              <a:latin typeface="Century Gothic" pitchFamily="34" charset="0"/>
            </a:endParaRPr>
          </a:p>
          <a:p>
            <a:endParaRPr lang="es-MX" sz="2800" dirty="0" smtClean="0">
              <a:latin typeface="Century Gothic" pitchFamily="34" charset="0"/>
            </a:endParaRPr>
          </a:p>
          <a:p>
            <a:r>
              <a:rPr lang="es-MX" sz="2800" dirty="0" smtClean="0">
                <a:latin typeface="Century Gothic" pitchFamily="34" charset="0"/>
              </a:rPr>
              <a:t>Los efectos que produce el desamor se prolongan de una manera temporal que varía en función de cada caso del mismo modo que </a:t>
            </a:r>
            <a:r>
              <a:rPr lang="es-MX" sz="2800" b="1" dirty="0" smtClean="0">
                <a:latin typeface="Century Gothic" pitchFamily="34" charset="0"/>
              </a:rPr>
              <a:t>los síntomas del enamoramiento y </a:t>
            </a:r>
            <a:r>
              <a:rPr lang="es-MX" sz="2800" b="1" dirty="0" err="1" smtClean="0">
                <a:latin typeface="Century Gothic" pitchFamily="34" charset="0"/>
              </a:rPr>
              <a:t>desamoramiento</a:t>
            </a:r>
            <a:r>
              <a:rPr lang="es-MX" sz="2800" dirty="0" smtClean="0">
                <a:latin typeface="Century Gothic" pitchFamily="34" charset="0"/>
              </a:rPr>
              <a:t> tampoco son eternos.</a:t>
            </a:r>
          </a:p>
          <a:p>
            <a:endParaRPr lang="es-MX" dirty="0"/>
          </a:p>
        </p:txBody>
      </p:sp>
      <p:pic>
        <p:nvPicPr>
          <p:cNvPr id="4" name="3 Imagen" descr="traga.jpg"/>
          <p:cNvPicPr>
            <a:picLocks noChangeAspect="1"/>
          </p:cNvPicPr>
          <p:nvPr/>
        </p:nvPicPr>
        <p:blipFill>
          <a:blip r:embed="rId2" cstate="print"/>
          <a:stretch>
            <a:fillRect/>
          </a:stretch>
        </p:blipFill>
        <p:spPr>
          <a:xfrm>
            <a:off x="2000232" y="2000240"/>
            <a:ext cx="3910023" cy="26041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esamor"/>
          <p:cNvPicPr>
            <a:picLocks noGrp="1" noChangeAspect="1" noChangeArrowheads="1"/>
          </p:cNvPicPr>
          <p:nvPr>
            <p:ph idx="1"/>
          </p:nvPr>
        </p:nvPicPr>
        <p:blipFill>
          <a:blip r:embed="rId2" cstate="print"/>
          <a:stretch>
            <a:fillRect/>
          </a:stretch>
        </p:blipFill>
        <p:spPr>
          <a:xfrm>
            <a:off x="3286125" y="2220119"/>
            <a:ext cx="2571750" cy="3048000"/>
          </a:xfrm>
          <a:noFill/>
          <a:ln/>
        </p:spPr>
      </p:pic>
      <p:sp>
        <p:nvSpPr>
          <p:cNvPr id="23555" name="WordArt 3" descr="Bolsa de papel"/>
          <p:cNvSpPr>
            <a:spLocks noChangeArrowheads="1" noChangeShapeType="1" noTextEdit="1"/>
          </p:cNvSpPr>
          <p:nvPr/>
        </p:nvSpPr>
        <p:spPr bwMode="auto">
          <a:xfrm>
            <a:off x="457200" y="274638"/>
            <a:ext cx="8229600" cy="1143000"/>
          </a:xfrm>
          <a:prstGeom prst="rect">
            <a:avLst/>
          </a:prstGeom>
        </p:spPr>
        <p:txBody>
          <a:bodyPr wrap="none" fromWordArt="1">
            <a:prstTxWarp prst="textPlain">
              <a:avLst>
                <a:gd name="adj" fmla="val 50000"/>
              </a:avLst>
            </a:prstTxWarp>
          </a:bodyPr>
          <a:lstStyle/>
          <a:p>
            <a:r>
              <a:rPr lang="es-MX" sz="3600" kern="10" dirty="0">
                <a:ln w="9525" cmpd="sng">
                  <a:solidFill>
                    <a:srgbClr val="008000"/>
                  </a:solidFill>
                  <a:prstDash val="solid"/>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Desamor </a:t>
            </a:r>
          </a:p>
        </p:txBody>
      </p:sp>
      <p:pic>
        <p:nvPicPr>
          <p:cNvPr id="23556" name="Picture 4" descr="14f-desamor_thumb%255B2%255D"/>
          <p:cNvPicPr>
            <a:picLocks noChangeAspect="1" noChangeArrowheads="1"/>
          </p:cNvPicPr>
          <p:nvPr/>
        </p:nvPicPr>
        <p:blipFill>
          <a:blip r:embed="rId4" cstate="print"/>
          <a:srcRect/>
          <a:stretch>
            <a:fillRect/>
          </a:stretch>
        </p:blipFill>
        <p:spPr bwMode="auto">
          <a:xfrm rot="1006131">
            <a:off x="5940425" y="2492375"/>
            <a:ext cx="2349500" cy="3001963"/>
          </a:xfrm>
          <a:prstGeom prst="rect">
            <a:avLst/>
          </a:prstGeom>
          <a:noFill/>
        </p:spPr>
      </p:pic>
      <p:pic>
        <p:nvPicPr>
          <p:cNvPr id="23557" name="Picture 5" descr="esenciapura_27"/>
          <p:cNvPicPr>
            <a:picLocks noChangeAspect="1" noChangeArrowheads="1"/>
          </p:cNvPicPr>
          <p:nvPr/>
        </p:nvPicPr>
        <p:blipFill>
          <a:blip r:embed="rId5" cstate="print"/>
          <a:srcRect/>
          <a:stretch>
            <a:fillRect/>
          </a:stretch>
        </p:blipFill>
        <p:spPr bwMode="auto">
          <a:xfrm rot="964354">
            <a:off x="539750" y="3141663"/>
            <a:ext cx="3217863" cy="2428875"/>
          </a:xfrm>
          <a:prstGeom prst="rect">
            <a:avLst/>
          </a:prstGeom>
          <a:noFill/>
        </p:spPr>
      </p:pic>
    </p:spTree>
    <p:extLst>
      <p:ext uri="{BB962C8B-B14F-4D97-AF65-F5344CB8AC3E}">
        <p14:creationId xmlns:p14="http://schemas.microsoft.com/office/powerpoint/2010/main" val="2096573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620688"/>
            <a:ext cx="7772400" cy="1470025"/>
          </a:xfrm>
        </p:spPr>
        <p:txBody>
          <a:bodyPr/>
          <a:lstStyle/>
          <a:p>
            <a:r>
              <a:rPr lang="es-ES" dirty="0" smtClean="0"/>
              <a:t>EL DESAMOR</a:t>
            </a:r>
            <a:endParaRPr lang="es-ES" dirty="0"/>
          </a:p>
        </p:txBody>
      </p:sp>
      <p:sp>
        <p:nvSpPr>
          <p:cNvPr id="3" name="2 Subtítulo"/>
          <p:cNvSpPr>
            <a:spLocks noGrp="1"/>
          </p:cNvSpPr>
          <p:nvPr>
            <p:ph type="subTitle" idx="1"/>
          </p:nvPr>
        </p:nvSpPr>
        <p:spPr>
          <a:xfrm>
            <a:off x="1331640" y="3284984"/>
            <a:ext cx="6400800" cy="1584176"/>
          </a:xfrm>
        </p:spPr>
        <p:txBody>
          <a:bodyPr>
            <a:noAutofit/>
          </a:bodyPr>
          <a:lstStyle/>
          <a:p>
            <a:r>
              <a:rPr lang="es-ES" sz="2400" dirty="0" smtClean="0">
                <a:solidFill>
                  <a:schemeClr val="tx2">
                    <a:lumMod val="60000"/>
                    <a:lumOff val="40000"/>
                  </a:schemeClr>
                </a:solidFill>
              </a:rPr>
              <a:t>EL DESAMOR ES UNA ETAPA  QUE SE DA ENTRE PERSONAS QUE SE AMAN.</a:t>
            </a:r>
          </a:p>
          <a:p>
            <a:r>
              <a:rPr lang="es-ES" sz="2400" dirty="0" smtClean="0">
                <a:solidFill>
                  <a:schemeClr val="tx2">
                    <a:lumMod val="60000"/>
                    <a:lumOff val="40000"/>
                  </a:schemeClr>
                </a:solidFill>
              </a:rPr>
              <a:t>EL DESAMOR NO EMPIEZA HASTA QUE EL AMOR  ACABA… </a:t>
            </a:r>
            <a:endParaRPr lang="es-ES" sz="2400" dirty="0">
              <a:solidFill>
                <a:schemeClr val="tx2">
                  <a:lumMod val="60000"/>
                  <a:lumOff val="40000"/>
                </a:schemeClr>
              </a:solidFill>
            </a:endParaRPr>
          </a:p>
        </p:txBody>
      </p:sp>
      <p:pic>
        <p:nvPicPr>
          <p:cNvPr id="1026" name="Picture 2" descr="http://3.bp.blogspot.com/_5Mzc6ziWaBo/TNBJHXn3p4I/AAAAAAAAAE8/DuW937Zx_W8/s1600/y1pHMC05sqix4jZAt8P4gbfmFaMnmq959fP9riwH1TF2c53Ptf6GdHFSok7M53yxrWYagpcKq2vjzM.jpg"/>
          <p:cNvPicPr>
            <a:picLocks noChangeAspect="1" noChangeArrowheads="1"/>
          </p:cNvPicPr>
          <p:nvPr/>
        </p:nvPicPr>
        <p:blipFill>
          <a:blip r:embed="rId2" cstate="print"/>
          <a:srcRect/>
          <a:stretch>
            <a:fillRect/>
          </a:stretch>
        </p:blipFill>
        <p:spPr bwMode="auto">
          <a:xfrm>
            <a:off x="395536" y="1700808"/>
            <a:ext cx="2970626" cy="1584176"/>
          </a:xfrm>
          <a:prstGeom prst="rect">
            <a:avLst/>
          </a:prstGeom>
          <a:noFill/>
        </p:spPr>
      </p:pic>
      <p:pic>
        <p:nvPicPr>
          <p:cNvPr id="1028" name="Picture 4" descr="http://0obarbarao0.files.wordpress.com/2008/12/cxfu7nijadhm11.jpg"/>
          <p:cNvPicPr>
            <a:picLocks noChangeAspect="1" noChangeArrowheads="1"/>
          </p:cNvPicPr>
          <p:nvPr/>
        </p:nvPicPr>
        <p:blipFill>
          <a:blip r:embed="rId3" cstate="print"/>
          <a:srcRect/>
          <a:stretch>
            <a:fillRect/>
          </a:stretch>
        </p:blipFill>
        <p:spPr bwMode="auto">
          <a:xfrm>
            <a:off x="5148064" y="4725144"/>
            <a:ext cx="3810000" cy="188557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924944"/>
            <a:ext cx="8229600" cy="3201219"/>
          </a:xfrm>
        </p:spPr>
        <p:txBody>
          <a:bodyPr>
            <a:normAutofit/>
          </a:bodyPr>
          <a:lstStyle/>
          <a:p>
            <a:pPr>
              <a:buNone/>
            </a:pPr>
            <a:r>
              <a:rPr lang="es-ES" dirty="0" smtClean="0"/>
              <a:t>                              </a:t>
            </a:r>
          </a:p>
          <a:p>
            <a:pPr>
              <a:buNone/>
            </a:pPr>
            <a:r>
              <a:rPr lang="es-ES" dirty="0" smtClean="0"/>
              <a:t>   </a:t>
            </a:r>
            <a:r>
              <a:rPr lang="es-ES" dirty="0" smtClean="0">
                <a:solidFill>
                  <a:schemeClr val="tx2">
                    <a:lumMod val="60000"/>
                    <a:lumOff val="40000"/>
                  </a:schemeClr>
                </a:solidFill>
              </a:rPr>
              <a:t>EL DESAMOR ES</a:t>
            </a:r>
            <a:r>
              <a:rPr lang="es-ES" dirty="0" smtClean="0"/>
              <a:t> </a:t>
            </a:r>
            <a:r>
              <a:rPr lang="es-ES" dirty="0" smtClean="0">
                <a:solidFill>
                  <a:schemeClr val="tx2">
                    <a:lumMod val="60000"/>
                    <a:lumOff val="40000"/>
                  </a:schemeClr>
                </a:solidFill>
              </a:rPr>
              <a:t> EL FIN DE UNA HISTORIA DE AMOR YA SEA AMOR MATERNAL, FRATERNAL, DE PAREJA, HACIA DIOS, ETC.  EN ESTA ETAPA SE SUFRE EL DUELO POR LA DESAPARICION DEL MISMO.</a:t>
            </a:r>
            <a:endParaRPr lang="es-ES" dirty="0">
              <a:solidFill>
                <a:schemeClr val="tx2">
                  <a:lumMod val="60000"/>
                  <a:lumOff val="40000"/>
                </a:schemeClr>
              </a:solidFill>
            </a:endParaRPr>
          </a:p>
        </p:txBody>
      </p:sp>
      <p:sp>
        <p:nvSpPr>
          <p:cNvPr id="2" name="1 Título"/>
          <p:cNvSpPr>
            <a:spLocks noGrp="1"/>
          </p:cNvSpPr>
          <p:nvPr>
            <p:ph type="title"/>
          </p:nvPr>
        </p:nvSpPr>
        <p:spPr/>
        <p:txBody>
          <a:bodyPr/>
          <a:lstStyle/>
          <a:p>
            <a:endParaRPr lang="es-ES" dirty="0"/>
          </a:p>
        </p:txBody>
      </p:sp>
      <p:pic>
        <p:nvPicPr>
          <p:cNvPr id="14338" name="Picture 2" descr="http://1.bp.blogspot.com/_cvC2ozybfWk/TGBxv8MzQCI/AAAAAAAAADg/_jAqyaTCReI/s400/c%C3%B3mo.jpg"/>
          <p:cNvPicPr>
            <a:picLocks noChangeAspect="1" noChangeArrowheads="1"/>
          </p:cNvPicPr>
          <p:nvPr/>
        </p:nvPicPr>
        <p:blipFill>
          <a:blip r:embed="rId2" cstate="print"/>
          <a:srcRect/>
          <a:stretch>
            <a:fillRect/>
          </a:stretch>
        </p:blipFill>
        <p:spPr bwMode="auto">
          <a:xfrm>
            <a:off x="467544" y="260649"/>
            <a:ext cx="3960440" cy="295232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33256"/>
            <a:ext cx="8229600" cy="392907"/>
          </a:xfrm>
        </p:spPr>
        <p:txBody>
          <a:bodyPr>
            <a:normAutofit fontScale="85000" lnSpcReduction="20000"/>
          </a:bodyPr>
          <a:lstStyle/>
          <a:p>
            <a:pPr>
              <a:buNone/>
            </a:pPr>
            <a:endParaRPr lang="es-ES" dirty="0"/>
          </a:p>
        </p:txBody>
      </p:sp>
      <p:sp>
        <p:nvSpPr>
          <p:cNvPr id="2" name="1 Título"/>
          <p:cNvSpPr>
            <a:spLocks noGrp="1"/>
          </p:cNvSpPr>
          <p:nvPr>
            <p:ph type="title"/>
          </p:nvPr>
        </p:nvSpPr>
        <p:spPr>
          <a:xfrm>
            <a:off x="457200" y="404664"/>
            <a:ext cx="8229600" cy="4608512"/>
          </a:xfrm>
        </p:spPr>
        <p:txBody>
          <a:bodyPr>
            <a:normAutofit/>
          </a:bodyPr>
          <a:lstStyle/>
          <a:p>
            <a:r>
              <a:rPr lang="es-ES" sz="2400" dirty="0" smtClean="0"/>
              <a:t>                      </a:t>
            </a:r>
            <a:br>
              <a:rPr lang="es-ES" sz="2400" dirty="0" smtClean="0"/>
            </a:br>
            <a:r>
              <a:rPr lang="es-ES" sz="2400" dirty="0" smtClean="0"/>
              <a:t>ES CUANDO LA CONFIANZA DEPOSITADA EN</a:t>
            </a:r>
            <a:br>
              <a:rPr lang="es-ES" sz="2400" dirty="0" smtClean="0"/>
            </a:br>
            <a:r>
              <a:rPr lang="es-ES" sz="2400" dirty="0"/>
              <a:t> </a:t>
            </a:r>
            <a:r>
              <a:rPr lang="es-ES" sz="2400" dirty="0" smtClean="0"/>
              <a:t>                             UNA PERSONA SE ACABA, HAY  DESATENCIONES,</a:t>
            </a:r>
            <a:br>
              <a:rPr lang="es-ES" sz="2400" dirty="0" smtClean="0"/>
            </a:br>
            <a:r>
              <a:rPr lang="es-ES" sz="2400" dirty="0"/>
              <a:t> </a:t>
            </a:r>
            <a:r>
              <a:rPr lang="es-ES" sz="2400" dirty="0" smtClean="0"/>
              <a:t>                     INCUMPLIMIENTO DE PALABRA, YA NO HAY DETALLES COMO ANTES, NO HAY SINCERIDAD, HAY FALTA DE INTERES , DE APOYO, EN POCAS PALABRAS YA NO ES COMO ANTES , PUES EL AMOR SEA  ACABADO</a:t>
            </a:r>
            <a:r>
              <a:rPr lang="es-ES" sz="2400" dirty="0" smtClean="0">
                <a:solidFill>
                  <a:schemeClr val="tx2">
                    <a:lumMod val="60000"/>
                    <a:lumOff val="40000"/>
                  </a:schemeClr>
                </a:solidFill>
              </a:rPr>
              <a:t>.</a:t>
            </a:r>
            <a:endParaRPr lang="es-ES" sz="2400" dirty="0">
              <a:solidFill>
                <a:schemeClr val="tx2">
                  <a:lumMod val="60000"/>
                  <a:lumOff val="40000"/>
                </a:schemeClr>
              </a:solidFill>
            </a:endParaRPr>
          </a:p>
        </p:txBody>
      </p:sp>
      <p:pic>
        <p:nvPicPr>
          <p:cNvPr id="15362" name="Picture 2" descr="http://t3.gstatic.com/images?q=tbn:ANd9GcQDYtf28SdWFMN3TJzR546WZhgit7qRQowt2pMyKo2zcMaLWG8Q"/>
          <p:cNvPicPr>
            <a:picLocks noChangeAspect="1" noChangeArrowheads="1"/>
          </p:cNvPicPr>
          <p:nvPr/>
        </p:nvPicPr>
        <p:blipFill>
          <a:blip r:embed="rId2" cstate="print"/>
          <a:srcRect/>
          <a:stretch>
            <a:fillRect/>
          </a:stretch>
        </p:blipFill>
        <p:spPr bwMode="auto">
          <a:xfrm>
            <a:off x="3203848" y="4581128"/>
            <a:ext cx="2380926" cy="1590246"/>
          </a:xfrm>
          <a:prstGeom prst="rect">
            <a:avLst/>
          </a:prstGeom>
          <a:noFill/>
        </p:spPr>
      </p:pic>
      <p:pic>
        <p:nvPicPr>
          <p:cNvPr id="15364" name="Picture 4" descr="http://t0.gstatic.com/images?q=tbn:ANd9GcSHEK2Fz5KNHfnZLvw4mLbPaqxaNk6PH-uYXmHWmkHhjJ7vEfg0_A"/>
          <p:cNvPicPr>
            <a:picLocks noChangeAspect="1" noChangeArrowheads="1"/>
          </p:cNvPicPr>
          <p:nvPr/>
        </p:nvPicPr>
        <p:blipFill>
          <a:blip r:embed="rId3" cstate="print"/>
          <a:srcRect/>
          <a:stretch>
            <a:fillRect/>
          </a:stretch>
        </p:blipFill>
        <p:spPr bwMode="auto">
          <a:xfrm>
            <a:off x="7164288" y="-5031"/>
            <a:ext cx="1872208" cy="188056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Título"/>
          <p:cNvSpPr>
            <a:spLocks noGrp="1"/>
          </p:cNvSpPr>
          <p:nvPr>
            <p:ph type="title"/>
          </p:nvPr>
        </p:nvSpPr>
        <p:spPr>
          <a:xfrm>
            <a:off x="500063" y="214313"/>
            <a:ext cx="8229600" cy="1143000"/>
          </a:xfrm>
        </p:spPr>
        <p:txBody>
          <a:bodyPr/>
          <a:lstStyle/>
          <a:p>
            <a:r>
              <a:rPr lang="es-MX" b="1" smtClean="0"/>
              <a:t>Causas</a:t>
            </a:r>
          </a:p>
        </p:txBody>
      </p:sp>
      <p:sp>
        <p:nvSpPr>
          <p:cNvPr id="13314" name="2 CuadroTexto"/>
          <p:cNvSpPr txBox="1">
            <a:spLocks noChangeArrowheads="1"/>
          </p:cNvSpPr>
          <p:nvPr/>
        </p:nvSpPr>
        <p:spPr bwMode="auto">
          <a:xfrm>
            <a:off x="4857750" y="1071563"/>
            <a:ext cx="4000500" cy="5508625"/>
          </a:xfrm>
          <a:prstGeom prst="rect">
            <a:avLst/>
          </a:prstGeom>
          <a:noFill/>
          <a:ln w="9525">
            <a:noFill/>
            <a:miter lim="800000"/>
            <a:headEnd/>
            <a:tailEnd/>
          </a:ln>
        </p:spPr>
        <p:txBody>
          <a:bodyPr>
            <a:spAutoFit/>
          </a:bodyPr>
          <a:lstStyle/>
          <a:p>
            <a:pPr>
              <a:buFont typeface="Arial" charset="0"/>
              <a:buChar char="•"/>
            </a:pPr>
            <a:r>
              <a:rPr lang="es-MX" sz="3200">
                <a:latin typeface="Calibri" pitchFamily="34" charset="0"/>
              </a:rPr>
              <a:t>Celos</a:t>
            </a:r>
          </a:p>
          <a:p>
            <a:pPr>
              <a:buFont typeface="Arial" charset="0"/>
              <a:buChar char="•"/>
            </a:pPr>
            <a:r>
              <a:rPr lang="es-MX" sz="3200">
                <a:latin typeface="Calibri" pitchFamily="34" charset="0"/>
              </a:rPr>
              <a:t>Desinterés de alguna de las partes</a:t>
            </a:r>
          </a:p>
          <a:p>
            <a:pPr>
              <a:buFont typeface="Arial" charset="0"/>
              <a:buChar char="•"/>
            </a:pPr>
            <a:r>
              <a:rPr lang="es-MX" sz="3200">
                <a:latin typeface="Calibri" pitchFamily="34" charset="0"/>
              </a:rPr>
              <a:t>Terceras personas (amantes, familia, amigos)</a:t>
            </a:r>
          </a:p>
          <a:p>
            <a:pPr>
              <a:buFont typeface="Arial" charset="0"/>
              <a:buChar char="•"/>
            </a:pPr>
            <a:r>
              <a:rPr lang="es-MX" sz="3200">
                <a:latin typeface="Calibri" pitchFamily="34" charset="0"/>
              </a:rPr>
              <a:t>Infidelidad</a:t>
            </a:r>
          </a:p>
          <a:p>
            <a:pPr>
              <a:buFont typeface="Arial" charset="0"/>
              <a:buChar char="•"/>
            </a:pPr>
            <a:r>
              <a:rPr lang="es-MX" sz="3200">
                <a:latin typeface="Calibri" pitchFamily="34" charset="0"/>
              </a:rPr>
              <a:t>Cambios de domicilio </a:t>
            </a:r>
          </a:p>
          <a:p>
            <a:pPr>
              <a:buFont typeface="Arial" charset="0"/>
              <a:buChar char="•"/>
            </a:pPr>
            <a:r>
              <a:rPr lang="es-MX" sz="3200" b="1">
                <a:latin typeface="Calibri" pitchFamily="34" charset="0"/>
              </a:rPr>
              <a:t>Falta de comunicación, confianza y respeto</a:t>
            </a:r>
          </a:p>
        </p:txBody>
      </p:sp>
      <p:pic>
        <p:nvPicPr>
          <p:cNvPr id="13315" name="Picture 2" descr="http://3.bp.blogspot.com/_6d6KZQkmLD4/S5bIcW953QI/AAAAAAAAAHQ/Qpp-R3sH3K0/s400/celos.jpg"/>
          <p:cNvPicPr>
            <a:picLocks noChangeAspect="1" noChangeArrowheads="1"/>
          </p:cNvPicPr>
          <p:nvPr/>
        </p:nvPicPr>
        <p:blipFill>
          <a:blip r:embed="rId2" cstate="print"/>
          <a:srcRect/>
          <a:stretch>
            <a:fillRect/>
          </a:stretch>
        </p:blipFill>
        <p:spPr bwMode="auto">
          <a:xfrm>
            <a:off x="285750" y="500063"/>
            <a:ext cx="2571750" cy="2571750"/>
          </a:xfrm>
          <a:prstGeom prst="rect">
            <a:avLst/>
          </a:prstGeom>
          <a:noFill/>
          <a:ln w="9525">
            <a:noFill/>
            <a:miter lim="800000"/>
            <a:headEnd/>
            <a:tailEnd/>
          </a:ln>
        </p:spPr>
      </p:pic>
      <p:pic>
        <p:nvPicPr>
          <p:cNvPr id="13316" name="Picture 4" descr="http://www.creceroperecer.com/wp-content/uploads/2011/01/noticia_18323_normal.jpg"/>
          <p:cNvPicPr>
            <a:picLocks noChangeAspect="1" noChangeArrowheads="1"/>
          </p:cNvPicPr>
          <p:nvPr/>
        </p:nvPicPr>
        <p:blipFill>
          <a:blip r:embed="rId3" cstate="print"/>
          <a:srcRect/>
          <a:stretch>
            <a:fillRect/>
          </a:stretch>
        </p:blipFill>
        <p:spPr bwMode="auto">
          <a:xfrm>
            <a:off x="357188" y="2928938"/>
            <a:ext cx="2952750" cy="2214562"/>
          </a:xfrm>
          <a:prstGeom prst="rect">
            <a:avLst/>
          </a:prstGeom>
          <a:noFill/>
          <a:ln w="9525">
            <a:noFill/>
            <a:miter lim="800000"/>
            <a:headEnd/>
            <a:tailEnd/>
          </a:ln>
        </p:spPr>
      </p:pic>
      <p:pic>
        <p:nvPicPr>
          <p:cNvPr id="13317" name="Picture 6" descr="http://2.bp.blogspot.com/-kRqIKtDp1Hc/TdsID1PRzpI/AAAAAAAAASI/A7HdW0VDRoM/s1600/frigidez.jpg"/>
          <p:cNvPicPr>
            <a:picLocks noChangeAspect="1" noChangeArrowheads="1"/>
          </p:cNvPicPr>
          <p:nvPr/>
        </p:nvPicPr>
        <p:blipFill>
          <a:blip r:embed="rId4" cstate="print"/>
          <a:srcRect/>
          <a:stretch>
            <a:fillRect/>
          </a:stretch>
        </p:blipFill>
        <p:spPr bwMode="auto">
          <a:xfrm>
            <a:off x="2000250" y="5072063"/>
            <a:ext cx="2571750" cy="1531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De que me sirve la vida.mp3">
            <a:hlinkClick r:id="" action="ppaction://media"/>
          </p:cNvPr>
          <p:cNvPicPr>
            <a:picLocks noRot="1" noChangeAspect="1"/>
          </p:cNvPicPr>
          <p:nvPr>
            <a:audioFile r:link="rId1"/>
          </p:nvPr>
        </p:nvPicPr>
        <p:blipFill>
          <a:blip r:embed="rId3" cstate="print"/>
          <a:srcRect/>
          <a:stretch>
            <a:fillRect/>
          </a:stretch>
        </p:blipFill>
        <p:spPr bwMode="auto">
          <a:xfrm>
            <a:off x="4419600" y="3276600"/>
            <a:ext cx="304800" cy="304800"/>
          </a:xfrm>
          <a:prstGeom prst="rect">
            <a:avLst/>
          </a:prstGeom>
          <a:noFill/>
          <a:ln w="9525">
            <a:noFill/>
            <a:miter lim="800000"/>
            <a:headEnd/>
            <a:tailEnd/>
          </a:ln>
        </p:spPr>
      </p:pic>
      <p:sp>
        <p:nvSpPr>
          <p:cNvPr id="14338" name="11 Título"/>
          <p:cNvSpPr>
            <a:spLocks noGrp="1"/>
          </p:cNvSpPr>
          <p:nvPr>
            <p:ph type="title"/>
          </p:nvPr>
        </p:nvSpPr>
        <p:spPr/>
        <p:txBody>
          <a:bodyPr/>
          <a:lstStyle/>
          <a:p>
            <a:r>
              <a:rPr lang="es-MX" b="1" smtClean="0"/>
              <a:t>Características</a:t>
            </a:r>
          </a:p>
        </p:txBody>
      </p:sp>
      <p:sp>
        <p:nvSpPr>
          <p:cNvPr id="14339" name="14 CuadroTexto"/>
          <p:cNvSpPr txBox="1">
            <a:spLocks noChangeArrowheads="1"/>
          </p:cNvSpPr>
          <p:nvPr/>
        </p:nvSpPr>
        <p:spPr bwMode="auto">
          <a:xfrm>
            <a:off x="571500" y="1317625"/>
            <a:ext cx="4286250" cy="5540375"/>
          </a:xfrm>
          <a:prstGeom prst="rect">
            <a:avLst/>
          </a:prstGeom>
          <a:noFill/>
          <a:ln w="9525">
            <a:noFill/>
            <a:miter lim="800000"/>
            <a:headEnd/>
            <a:tailEnd/>
          </a:ln>
        </p:spPr>
        <p:txBody>
          <a:bodyPr>
            <a:spAutoFit/>
          </a:bodyPr>
          <a:lstStyle/>
          <a:p>
            <a:pPr>
              <a:buFont typeface="Arial" charset="0"/>
              <a:buChar char="•"/>
            </a:pPr>
            <a:r>
              <a:rPr lang="es-MX" sz="2400" dirty="0">
                <a:latin typeface="Calibri" pitchFamily="34" charset="0"/>
              </a:rPr>
              <a:t>Momentos revulsivos (ira, enojo, irritación)</a:t>
            </a:r>
          </a:p>
          <a:p>
            <a:pPr>
              <a:buFont typeface="Arial" charset="0"/>
              <a:buChar char="•"/>
            </a:pPr>
            <a:r>
              <a:rPr lang="es-MX" sz="2400" dirty="0">
                <a:latin typeface="Calibri" pitchFamily="34" charset="0"/>
              </a:rPr>
              <a:t>Los pleitos se repiten cada vez mas y por razones cada vez mas tontas</a:t>
            </a:r>
          </a:p>
          <a:p>
            <a:pPr>
              <a:buFont typeface="Arial" charset="0"/>
              <a:buChar char="•"/>
            </a:pPr>
            <a:r>
              <a:rPr lang="es-MX" sz="2400" dirty="0">
                <a:latin typeface="Calibri" pitchFamily="34" charset="0"/>
              </a:rPr>
              <a:t>Reproche de situaciones antiguas que no se han perdonado</a:t>
            </a:r>
          </a:p>
          <a:p>
            <a:pPr>
              <a:buFont typeface="Arial" charset="0"/>
              <a:buChar char="•"/>
            </a:pPr>
            <a:r>
              <a:rPr lang="es-MX" sz="2400" dirty="0">
                <a:latin typeface="Calibri" pitchFamily="34" charset="0"/>
              </a:rPr>
              <a:t>En el desenlace de esto se suele poner tiempo y terreno de por medio</a:t>
            </a:r>
          </a:p>
          <a:p>
            <a:pPr>
              <a:buFont typeface="Arial" charset="0"/>
              <a:buChar char="•"/>
            </a:pPr>
            <a:r>
              <a:rPr lang="es-MX" sz="2400" dirty="0">
                <a:latin typeface="Calibri" pitchFamily="34" charset="0"/>
              </a:rPr>
              <a:t>Momentos tristes de mucho dolor y sentimiento de abandono</a:t>
            </a:r>
          </a:p>
          <a:p>
            <a:pPr>
              <a:buFont typeface="Arial" charset="0"/>
              <a:buChar char="•"/>
            </a:pPr>
            <a:endParaRPr lang="es-MX" dirty="0">
              <a:latin typeface="Calibri" pitchFamily="34" charset="0"/>
            </a:endParaRPr>
          </a:p>
        </p:txBody>
      </p:sp>
      <p:pic>
        <p:nvPicPr>
          <p:cNvPr id="14340" name="Picture 2" descr="http://3.bp.blogspot.com/_5Mzc6ziWaBo/TNBJHXn3p4I/AAAAAAAAAE8/DuW937Zx_W8/s1600/y1pHMC05sqix4jZAt8P4gbfmFaMnmq959fP9riwH1TF2c53Ptf6GdHFSok7M53yxrWYagpcKq2vjzM.jpg"/>
          <p:cNvPicPr>
            <a:picLocks noChangeAspect="1" noChangeArrowheads="1"/>
          </p:cNvPicPr>
          <p:nvPr/>
        </p:nvPicPr>
        <p:blipFill>
          <a:blip r:embed="rId4" cstate="print"/>
          <a:srcRect/>
          <a:stretch>
            <a:fillRect/>
          </a:stretch>
        </p:blipFill>
        <p:spPr bwMode="auto">
          <a:xfrm rot="-853958">
            <a:off x="5143500" y="1143000"/>
            <a:ext cx="3702050" cy="2243138"/>
          </a:xfrm>
          <a:prstGeom prst="rect">
            <a:avLst/>
          </a:prstGeom>
          <a:noFill/>
          <a:ln w="9525">
            <a:noFill/>
            <a:miter lim="800000"/>
            <a:headEnd/>
            <a:tailEnd/>
          </a:ln>
        </p:spPr>
      </p:pic>
      <p:pic>
        <p:nvPicPr>
          <p:cNvPr id="14341" name="Picture 4" descr="http://3.bp.blogspot.com/_6Ge0izBZ3VQ/SSR-Pt9KuJI/AAAAAAAAAR4/fOqO4jYFQlE/s320/peleas+de+novios.jpg"/>
          <p:cNvPicPr>
            <a:picLocks noChangeAspect="1" noChangeArrowheads="1"/>
          </p:cNvPicPr>
          <p:nvPr/>
        </p:nvPicPr>
        <p:blipFill>
          <a:blip r:embed="rId5" cstate="print"/>
          <a:srcRect/>
          <a:stretch>
            <a:fillRect/>
          </a:stretch>
        </p:blipFill>
        <p:spPr bwMode="auto">
          <a:xfrm>
            <a:off x="4857750" y="3286125"/>
            <a:ext cx="2019300" cy="2428875"/>
          </a:xfrm>
          <a:prstGeom prst="rect">
            <a:avLst/>
          </a:prstGeom>
          <a:noFill/>
          <a:ln w="9525">
            <a:noFill/>
            <a:miter lim="800000"/>
            <a:headEnd/>
            <a:tailEnd/>
          </a:ln>
        </p:spPr>
      </p:pic>
      <p:pic>
        <p:nvPicPr>
          <p:cNvPr id="14342" name="Picture 6" descr="http://1.bp.blogspot.com/-NhgsLZogzOU/TzDKUE_PAEI/AAAAAAAAT0w/UGA_T3BKyc4/s400/mujer-llorando.jpg"/>
          <p:cNvPicPr>
            <a:picLocks noChangeAspect="1" noChangeArrowheads="1"/>
          </p:cNvPicPr>
          <p:nvPr/>
        </p:nvPicPr>
        <p:blipFill>
          <a:blip r:embed="rId6" cstate="print"/>
          <a:srcRect/>
          <a:stretch>
            <a:fillRect/>
          </a:stretch>
        </p:blipFill>
        <p:spPr bwMode="auto">
          <a:xfrm>
            <a:off x="6572250" y="4929188"/>
            <a:ext cx="2386013" cy="17351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1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p:cNvSpPr>
          <p:nvPr>
            <p:ph idx="1"/>
          </p:nvPr>
        </p:nvSpPr>
        <p:spPr/>
        <p:txBody>
          <a:bodyPr/>
          <a:lstStyle/>
          <a:p>
            <a:pPr marL="609600" indent="-609600"/>
            <a:r>
              <a:rPr lang="es-MX" smtClean="0"/>
              <a:t>Según la ecuación de Piaget</a:t>
            </a:r>
          </a:p>
          <a:p>
            <a:pPr marL="609600" indent="-609600">
              <a:buFont typeface="Arial" charset="0"/>
              <a:buNone/>
            </a:pPr>
            <a:r>
              <a:rPr lang="es-MX" smtClean="0"/>
              <a:t>     INTELIGENCIA=CAPACIDAD DE ADAPTACIÓN </a:t>
            </a:r>
          </a:p>
          <a:p>
            <a:pPr marL="609600" indent="-609600">
              <a:buFont typeface="Arial" charset="0"/>
              <a:buNone/>
            </a:pPr>
            <a:endParaRPr lang="es-MX" smtClean="0"/>
          </a:p>
          <a:p>
            <a:pPr marL="609600" indent="-609600">
              <a:buFont typeface="Arial" charset="0"/>
              <a:buNone/>
            </a:pPr>
            <a:endParaRPr lang="es-ES" smtClean="0"/>
          </a:p>
        </p:txBody>
      </p:sp>
      <p:sp>
        <p:nvSpPr>
          <p:cNvPr id="22530" name="Rectangle 2"/>
          <p:cNvSpPr>
            <a:spLocks noGrp="1"/>
          </p:cNvSpPr>
          <p:nvPr>
            <p:ph type="title"/>
          </p:nvPr>
        </p:nvSpPr>
        <p:spPr/>
        <p:txBody>
          <a:bodyPr/>
          <a:lstStyle/>
          <a:p>
            <a:r>
              <a:rPr lang="es-MX" smtClean="0"/>
              <a:t>Desamor….</a:t>
            </a:r>
            <a:endParaRPr lang="es-ES" smtClean="0"/>
          </a:p>
        </p:txBody>
      </p:sp>
      <p:pic>
        <p:nvPicPr>
          <p:cNvPr id="22532" name="Picture 4" descr="desamor"/>
          <p:cNvPicPr>
            <a:picLocks noChangeAspect="1" noChangeArrowheads="1"/>
          </p:cNvPicPr>
          <p:nvPr/>
        </p:nvPicPr>
        <p:blipFill>
          <a:blip r:embed="rId2" cstate="print"/>
          <a:srcRect/>
          <a:stretch>
            <a:fillRect/>
          </a:stretch>
        </p:blipFill>
        <p:spPr bwMode="auto">
          <a:xfrm>
            <a:off x="2916238" y="2924175"/>
            <a:ext cx="3810000" cy="34956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endParaRPr lang="es-MX"/>
          </a:p>
        </p:txBody>
      </p:sp>
      <p:sp>
        <p:nvSpPr>
          <p:cNvPr id="3" name="2 Marcador de contenido"/>
          <p:cNvSpPr>
            <a:spLocks noGrp="1"/>
          </p:cNvSpPr>
          <p:nvPr>
            <p:ph idx="4294967295"/>
          </p:nvPr>
        </p:nvSpPr>
        <p:spPr>
          <a:xfrm>
            <a:off x="0" y="0"/>
            <a:ext cx="9144000" cy="6858000"/>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endParaRPr lang="es-MX" dirty="0" smtClean="0"/>
          </a:p>
          <a:p>
            <a:endParaRPr lang="es-MX" dirty="0" smtClean="0"/>
          </a:p>
          <a:p>
            <a:pPr algn="ctr"/>
            <a:r>
              <a:rPr lang="es-MX" sz="10100" dirty="0" smtClean="0">
                <a:latin typeface="Century Gothic" pitchFamily="34" charset="0"/>
              </a:rPr>
              <a:t>CONSECUENSIAS</a:t>
            </a:r>
          </a:p>
          <a:p>
            <a:r>
              <a:rPr lang="es-MX" sz="5100" dirty="0" smtClean="0">
                <a:latin typeface="Century Gothic" pitchFamily="34" charset="0"/>
              </a:rPr>
              <a:t>El desamor produce siente </a:t>
            </a:r>
            <a:r>
              <a:rPr lang="es-MX" sz="5100" b="1" dirty="0" smtClean="0">
                <a:latin typeface="Century Gothic" pitchFamily="34" charset="0"/>
              </a:rPr>
              <a:t>el vacío inmenso</a:t>
            </a:r>
            <a:r>
              <a:rPr lang="es-MX" sz="5100" dirty="0" smtClean="0">
                <a:latin typeface="Century Gothic" pitchFamily="34" charset="0"/>
              </a:rPr>
              <a:t> del desamor siente un elevado grado de tristeza que pesa a nivel físico, es decir, produce un enorme cansancio por lo que el afectado tiene dificultades incluso para levantarse de la cama. </a:t>
            </a:r>
          </a:p>
          <a:p>
            <a:pPr>
              <a:buNone/>
            </a:pPr>
            <a:endParaRPr lang="es-MX" sz="9600" dirty="0" smtClean="0">
              <a:latin typeface="Century Gothic" pitchFamily="34" charset="0"/>
            </a:endParaRPr>
          </a:p>
          <a:p>
            <a:endParaRPr lang="es-MX" sz="9600" dirty="0" smtClean="0">
              <a:latin typeface="Century Gothic" pitchFamily="34" charset="0"/>
            </a:endParaRPr>
          </a:p>
          <a:p>
            <a:endParaRPr lang="es-MX" sz="5100" dirty="0" smtClean="0">
              <a:latin typeface="Century Gothic" pitchFamily="34" charset="0"/>
            </a:endParaRPr>
          </a:p>
          <a:p>
            <a:endParaRPr lang="es-MX" sz="5100" dirty="0" smtClean="0">
              <a:latin typeface="Century Gothic" pitchFamily="34" charset="0"/>
            </a:endParaRPr>
          </a:p>
          <a:p>
            <a:endParaRPr lang="es-MX" sz="5100" dirty="0" smtClean="0">
              <a:latin typeface="Century Gothic" pitchFamily="34" charset="0"/>
            </a:endParaRPr>
          </a:p>
          <a:p>
            <a:endParaRPr lang="es-MX" sz="5100" dirty="0" smtClean="0">
              <a:latin typeface="Century Gothic" pitchFamily="34" charset="0"/>
            </a:endParaRPr>
          </a:p>
          <a:p>
            <a:endParaRPr lang="es-MX" sz="5100" dirty="0" smtClean="0">
              <a:latin typeface="Century Gothic" pitchFamily="34" charset="0"/>
            </a:endParaRPr>
          </a:p>
          <a:p>
            <a:r>
              <a:rPr lang="es-MX" sz="5100" dirty="0" smtClean="0">
                <a:latin typeface="Century Gothic" pitchFamily="34" charset="0"/>
              </a:rPr>
              <a:t>La tristeza produce una </a:t>
            </a:r>
            <a:r>
              <a:rPr lang="es-MX" sz="5100" b="1" dirty="0" smtClean="0">
                <a:latin typeface="Century Gothic" pitchFamily="34" charset="0"/>
              </a:rPr>
              <a:t>falta de ilusión</a:t>
            </a:r>
            <a:r>
              <a:rPr lang="es-MX" sz="5100" dirty="0" smtClean="0">
                <a:latin typeface="Century Gothic" pitchFamily="34" charset="0"/>
              </a:rPr>
              <a:t> y de motivación latente que ofrece una perspectiva del presente gris y distorsionada.</a:t>
            </a:r>
          </a:p>
          <a:p>
            <a:pPr>
              <a:buNone/>
            </a:pPr>
            <a:endParaRPr lang="es-MX" sz="5100" dirty="0" smtClean="0">
              <a:latin typeface="Century Gothic" pitchFamily="34" charset="0"/>
            </a:endParaRPr>
          </a:p>
          <a:p>
            <a:r>
              <a:rPr lang="es-MX" sz="5100" dirty="0" smtClean="0">
                <a:latin typeface="Century Gothic" pitchFamily="34" charset="0"/>
              </a:rPr>
              <a:t>Por otra parte una incapacidad absoluta para poder disfrutar de aquellas actividades que antes resultaban atractivas puesto que el pensamiento no puede ir más allá de la persona que se anhela.</a:t>
            </a:r>
          </a:p>
          <a:p>
            <a:endParaRPr lang="es-MX" sz="5100" dirty="0" smtClean="0">
              <a:latin typeface="Century Gothic" pitchFamily="34" charset="0"/>
            </a:endParaRPr>
          </a:p>
          <a:p>
            <a:endParaRPr lang="es-MX" sz="5100" dirty="0" smtClean="0">
              <a:latin typeface="Century Gothic" pitchFamily="34" charset="0"/>
            </a:endParaRPr>
          </a:p>
          <a:p>
            <a:pPr>
              <a:buNone/>
            </a:pPr>
            <a:endParaRPr lang="es-MX" sz="5100" dirty="0">
              <a:latin typeface="Century Gothic" pitchFamily="34" charset="0"/>
            </a:endParaRPr>
          </a:p>
        </p:txBody>
      </p:sp>
      <p:pic>
        <p:nvPicPr>
          <p:cNvPr id="4" name="3 Imagen" descr="cama.jpg"/>
          <p:cNvPicPr>
            <a:picLocks noChangeAspect="1"/>
          </p:cNvPicPr>
          <p:nvPr/>
        </p:nvPicPr>
        <p:blipFill>
          <a:blip r:embed="rId2" cstate="print"/>
          <a:stretch>
            <a:fillRect/>
          </a:stretch>
        </p:blipFill>
        <p:spPr>
          <a:xfrm>
            <a:off x="5214942" y="2071678"/>
            <a:ext cx="3214710" cy="24146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382</Words>
  <Application>Microsoft Office PowerPoint</Application>
  <PresentationFormat>Presentación en pantalla (4:3)</PresentationFormat>
  <Paragraphs>65</Paragraphs>
  <Slides>11</Slides>
  <Notes>0</Notes>
  <HiddenSlides>0</HiddenSlides>
  <MMClips>1</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 COLEGIO DE CIENCIAS Y HUMANIDADES PLANTEL AZCAPOTZALCO PSICOLOGÍA II </vt:lpstr>
      <vt:lpstr>Presentación de PowerPoint</vt:lpstr>
      <vt:lpstr>EL DESAMOR</vt:lpstr>
      <vt:lpstr>Presentación de PowerPoint</vt:lpstr>
      <vt:lpstr>                       ES CUANDO LA CONFIANZA DEPOSITADA EN                               UNA PERSONA SE ACABA, HAY  DESATENCIONES,                       INCUMPLIMIENTO DE PALABRA, YA NO HAY DETALLES COMO ANTES, NO HAY SINCERIDAD, HAY FALTA DE INTERES , DE APOYO, EN POCAS PALABRAS YA NO ES COMO ANTES , PUES EL AMOR SEA  ACABADO.</vt:lpstr>
      <vt:lpstr>Causas</vt:lpstr>
      <vt:lpstr>Características</vt:lpstr>
      <vt:lpstr>Desamor….</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Bebeto</dc:creator>
  <cp:lastModifiedBy>Amalia</cp:lastModifiedBy>
  <cp:revision>18</cp:revision>
  <dcterms:created xsi:type="dcterms:W3CDTF">2012-03-22T01:04:42Z</dcterms:created>
  <dcterms:modified xsi:type="dcterms:W3CDTF">2013-04-08T02:35:27Z</dcterms:modified>
</cp:coreProperties>
</file>